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onier, Jess" initials="SJ" lastIdx="0" clrIdx="0">
    <p:extLst>
      <p:ext uri="{19B8F6BF-5375-455C-9EA6-DF929625EA0E}">
        <p15:presenceInfo xmlns:p15="http://schemas.microsoft.com/office/powerpoint/2012/main" userId="S-1-5-21-3667212664-418810546-4285426712-1258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62300E8-98E6-4953-A476-D6B4B2C20765}"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774124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2300E8-98E6-4953-A476-D6B4B2C20765}"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946051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2300E8-98E6-4953-A476-D6B4B2C20765}"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11440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2300E8-98E6-4953-A476-D6B4B2C20765}"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94920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2300E8-98E6-4953-A476-D6B4B2C20765}"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062457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62300E8-98E6-4953-A476-D6B4B2C20765}"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1536447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62300E8-98E6-4953-A476-D6B4B2C20765}" type="datetimeFigureOut">
              <a:rPr lang="en-GB" smtClean="0"/>
              <a:t>15/01/2025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17058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62300E8-98E6-4953-A476-D6B4B2C20765}" type="datetimeFigureOut">
              <a:rPr lang="en-GB" smtClean="0"/>
              <a:t>15/01/2025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253364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300E8-98E6-4953-A476-D6B4B2C20765}" type="datetimeFigureOut">
              <a:rPr lang="en-GB" smtClean="0"/>
              <a:t>15/01/2025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968484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2300E8-98E6-4953-A476-D6B4B2C20765}"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169937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2300E8-98E6-4953-A476-D6B4B2C20765}"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01FCA-F201-4AF3-8843-8EDA703D3F70}" type="slidenum">
              <a:rPr lang="en-GB" smtClean="0"/>
              <a:t>‹#›</a:t>
            </a:fld>
            <a:endParaRPr lang="en-GB"/>
          </a:p>
        </p:txBody>
      </p:sp>
    </p:spTree>
    <p:extLst>
      <p:ext uri="{BB962C8B-B14F-4D97-AF65-F5344CB8AC3E}">
        <p14:creationId xmlns:p14="http://schemas.microsoft.com/office/powerpoint/2010/main" val="367564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300E8-98E6-4953-A476-D6B4B2C20765}" type="datetimeFigureOut">
              <a:rPr lang="en-GB" smtClean="0"/>
              <a:t>15/01/2025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01FCA-F201-4AF3-8843-8EDA703D3F70}" type="slidenum">
              <a:rPr lang="en-GB" smtClean="0"/>
              <a:t>‹#›</a:t>
            </a:fld>
            <a:endParaRPr lang="en-GB"/>
          </a:p>
        </p:txBody>
      </p:sp>
    </p:spTree>
    <p:extLst>
      <p:ext uri="{BB962C8B-B14F-4D97-AF65-F5344CB8AC3E}">
        <p14:creationId xmlns:p14="http://schemas.microsoft.com/office/powerpoint/2010/main" val="2261439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3702" y="665017"/>
            <a:ext cx="11163993" cy="5262979"/>
          </a:xfrm>
          <a:prstGeom prst="rect">
            <a:avLst/>
          </a:prstGeom>
          <a:noFill/>
        </p:spPr>
        <p:txBody>
          <a:bodyPr wrap="square" rtlCol="0">
            <a:spAutoFit/>
          </a:bodyPr>
          <a:lstStyle/>
          <a:p>
            <a:r>
              <a:rPr lang="en-GB" sz="2800" b="1" dirty="0">
                <a:solidFill>
                  <a:srgbClr val="00B050"/>
                </a:solidFill>
              </a:rPr>
              <a:t>ESOS Opportunities Summary</a:t>
            </a:r>
          </a:p>
          <a:p>
            <a:pPr marL="342900" indent="-342900">
              <a:buAutoNum type="arabicPeriod"/>
            </a:pPr>
            <a:endParaRPr lang="en-GB" sz="2800" b="1" dirty="0">
              <a:solidFill>
                <a:srgbClr val="00B050"/>
              </a:solidFill>
            </a:endParaRPr>
          </a:p>
          <a:p>
            <a:pPr marL="342900" indent="-342900">
              <a:buAutoNum type="arabicPeriod"/>
            </a:pPr>
            <a:r>
              <a:rPr lang="en-GB" sz="2800" b="1" dirty="0">
                <a:solidFill>
                  <a:srgbClr val="00B050"/>
                </a:solidFill>
              </a:rPr>
              <a:t>Energy Awareness</a:t>
            </a:r>
          </a:p>
          <a:p>
            <a:pPr marL="342900" indent="-342900">
              <a:buAutoNum type="arabicPeriod"/>
            </a:pPr>
            <a:r>
              <a:rPr lang="en-GB" sz="2800" b="1" dirty="0">
                <a:solidFill>
                  <a:srgbClr val="00B050"/>
                </a:solidFill>
              </a:rPr>
              <a:t>Improve Monitoring &amp; Targeting</a:t>
            </a:r>
          </a:p>
          <a:p>
            <a:pPr marL="342900" indent="-342900">
              <a:buAutoNum type="arabicPeriod"/>
            </a:pPr>
            <a:r>
              <a:rPr lang="en-GB" sz="2800" b="1" dirty="0">
                <a:solidFill>
                  <a:srgbClr val="00B050"/>
                </a:solidFill>
              </a:rPr>
              <a:t>Upgrade BMS</a:t>
            </a:r>
          </a:p>
          <a:p>
            <a:pPr marL="342900" indent="-342900">
              <a:buAutoNum type="arabicPeriod"/>
            </a:pPr>
            <a:r>
              <a:rPr lang="en-GB" sz="2800" b="1" dirty="0">
                <a:solidFill>
                  <a:srgbClr val="00B050"/>
                </a:solidFill>
              </a:rPr>
              <a:t>Compressed Leak Detection</a:t>
            </a:r>
          </a:p>
          <a:p>
            <a:pPr marL="342900" indent="-342900">
              <a:buAutoNum type="arabicPeriod"/>
            </a:pPr>
            <a:r>
              <a:rPr lang="en-GB" sz="2800" b="1" dirty="0">
                <a:solidFill>
                  <a:srgbClr val="00B050"/>
                </a:solidFill>
              </a:rPr>
              <a:t>Refurbishment of Main Boilers and Installation of Economisers</a:t>
            </a:r>
          </a:p>
          <a:p>
            <a:pPr marL="342900" indent="-342900">
              <a:buAutoNum type="arabicPeriod"/>
            </a:pPr>
            <a:r>
              <a:rPr lang="en-GB" sz="2800" b="1" dirty="0">
                <a:solidFill>
                  <a:srgbClr val="00B050"/>
                </a:solidFill>
              </a:rPr>
              <a:t>LED lighting Upgrade</a:t>
            </a:r>
          </a:p>
          <a:p>
            <a:pPr marL="342900" indent="-342900">
              <a:buAutoNum type="arabicPeriod"/>
            </a:pPr>
            <a:r>
              <a:rPr lang="en-GB" sz="2800" b="1" dirty="0">
                <a:solidFill>
                  <a:srgbClr val="00B050"/>
                </a:solidFill>
              </a:rPr>
              <a:t>Install EC Fans on Extractors</a:t>
            </a:r>
          </a:p>
          <a:p>
            <a:pPr marL="342900" indent="-342900">
              <a:buAutoNum type="arabicPeriod"/>
            </a:pPr>
            <a:r>
              <a:rPr lang="en-GB" sz="2800" b="1" dirty="0">
                <a:solidFill>
                  <a:srgbClr val="00B050"/>
                </a:solidFill>
              </a:rPr>
              <a:t>Upgrade Heat Network Circulation Pumps &amp; Reduce Motor Size</a:t>
            </a:r>
          </a:p>
          <a:p>
            <a:pPr marL="342900" indent="-342900">
              <a:buAutoNum type="arabicPeriod"/>
            </a:pPr>
            <a:r>
              <a:rPr lang="en-GB" sz="2800" b="1" dirty="0">
                <a:solidFill>
                  <a:srgbClr val="00B050"/>
                </a:solidFill>
              </a:rPr>
              <a:t>De-stratification Fans</a:t>
            </a:r>
          </a:p>
          <a:p>
            <a:pPr marL="342900" indent="-342900">
              <a:buAutoNum type="arabicPeriod"/>
            </a:pPr>
            <a:r>
              <a:rPr lang="en-GB" sz="2800" b="1" dirty="0">
                <a:solidFill>
                  <a:srgbClr val="00B050"/>
                </a:solidFill>
              </a:rPr>
              <a:t>Solar PV</a:t>
            </a:r>
          </a:p>
        </p:txBody>
      </p:sp>
    </p:spTree>
    <p:extLst>
      <p:ext uri="{BB962C8B-B14F-4D97-AF65-F5344CB8AC3E}">
        <p14:creationId xmlns:p14="http://schemas.microsoft.com/office/powerpoint/2010/main" val="171272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7076" y="157941"/>
            <a:ext cx="11163993" cy="6186309"/>
          </a:xfrm>
          <a:prstGeom prst="rect">
            <a:avLst/>
          </a:prstGeom>
          <a:noFill/>
        </p:spPr>
        <p:txBody>
          <a:bodyPr wrap="square" rtlCol="0">
            <a:spAutoFit/>
          </a:bodyPr>
          <a:lstStyle/>
          <a:p>
            <a:pPr marL="342900" indent="-342900">
              <a:buAutoNum type="arabicPeriod"/>
            </a:pPr>
            <a:r>
              <a:rPr lang="en-GB" b="1" dirty="0">
                <a:solidFill>
                  <a:srgbClr val="00B050"/>
                </a:solidFill>
              </a:rPr>
              <a:t>Energy Awareness</a:t>
            </a:r>
            <a:endParaRPr lang="en-GB" dirty="0"/>
          </a:p>
          <a:p>
            <a:r>
              <a:rPr lang="en-GB" dirty="0"/>
              <a:t>There should be a formal Energy Champions meeting where individual energy management/project implementation responsibility could be delegated to key stakeholders. </a:t>
            </a:r>
          </a:p>
          <a:p>
            <a:r>
              <a:rPr lang="en-GB" dirty="0"/>
              <a:t>A conservative 0.5% reduction in electrical energy use has been assumed to be possible by this means. </a:t>
            </a:r>
          </a:p>
          <a:p>
            <a:endParaRPr lang="en-GB" dirty="0"/>
          </a:p>
          <a:p>
            <a:r>
              <a:rPr lang="en-GB" b="1" dirty="0">
                <a:solidFill>
                  <a:srgbClr val="00B050"/>
                </a:solidFill>
              </a:rPr>
              <a:t>2. Improve Sub Meter Labelling </a:t>
            </a:r>
            <a:endParaRPr lang="en-GB" dirty="0"/>
          </a:p>
          <a:p>
            <a:r>
              <a:rPr lang="en-GB" dirty="0"/>
              <a:t>It is recommended that the site installs meters, at least at building level and for Key Energy Users, to allow for better understanding of where energy is being used. The development of a layered meter tree would further help granular insight of the various process on site to be of value in breaking out specific processes that can be targeted for energy demand reduction measures. A metering map of the site should also be developed that will map these principal energy intensive process. For example, ovens, pumps and HVAC systems etc. </a:t>
            </a:r>
          </a:p>
          <a:p>
            <a:r>
              <a:rPr lang="en-GB" dirty="0"/>
              <a:t>In addition, an energy monitoring dashboard should also be developed to allow for alarms and easy viewing the data</a:t>
            </a:r>
          </a:p>
          <a:p>
            <a:endParaRPr lang="en-GB" dirty="0"/>
          </a:p>
          <a:p>
            <a:r>
              <a:rPr lang="en-GB" b="1" dirty="0">
                <a:solidFill>
                  <a:srgbClr val="00B050"/>
                </a:solidFill>
              </a:rPr>
              <a:t>3. Upgrade the Building Management System (BMS) </a:t>
            </a:r>
            <a:endParaRPr lang="en-GB" dirty="0"/>
          </a:p>
          <a:p>
            <a:r>
              <a:rPr lang="en-GB" dirty="0"/>
              <a:t>The role out of BMS and attuning it with the site needs is one of the site big success stories since ESOS Phase 2, reducing gas consumption by over 34%. However, the BMS only covers 90% of the site and there is no sub metering in place to allow for further optimisation. </a:t>
            </a:r>
          </a:p>
          <a:p>
            <a:r>
              <a:rPr lang="en-GB" dirty="0"/>
              <a:t>It is recommended that the BMS be further rolled out to the remaining 10% of the site, this, in conjunction with a Sub Metering system would lead to additional energy savings. </a:t>
            </a:r>
          </a:p>
          <a:p>
            <a:r>
              <a:rPr lang="en-GB" dirty="0"/>
              <a:t>BS EN 15232 shows that offices can save up to 54% of their energy consumption with a BMS installed and well run. As the site is spread out and overall additional savings have been conservatively estimated to be an additional 5% through better control of the building services, lighting etc. </a:t>
            </a:r>
          </a:p>
        </p:txBody>
      </p:sp>
    </p:spTree>
    <p:extLst>
      <p:ext uri="{BB962C8B-B14F-4D97-AF65-F5344CB8AC3E}">
        <p14:creationId xmlns:p14="http://schemas.microsoft.com/office/powerpoint/2010/main" val="2027087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7076" y="157941"/>
            <a:ext cx="11513474" cy="7017306"/>
          </a:xfrm>
          <a:prstGeom prst="rect">
            <a:avLst/>
          </a:prstGeom>
          <a:noFill/>
        </p:spPr>
        <p:txBody>
          <a:bodyPr wrap="square" rtlCol="0">
            <a:spAutoFit/>
          </a:bodyPr>
          <a:lstStyle/>
          <a:p>
            <a:r>
              <a:rPr lang="en-GB" b="1" dirty="0">
                <a:solidFill>
                  <a:srgbClr val="00B050"/>
                </a:solidFill>
              </a:rPr>
              <a:t>4. Reduce Compressed Air Leakage </a:t>
            </a:r>
            <a:endParaRPr lang="en-GB" dirty="0"/>
          </a:p>
          <a:p>
            <a:r>
              <a:rPr lang="en-GB" dirty="0"/>
              <a:t>There is an extensive distribution system providing compressed air to meet the various loads throughout the different buildings. </a:t>
            </a:r>
          </a:p>
          <a:p>
            <a:r>
              <a:rPr lang="en-GB" dirty="0"/>
              <a:t>The compressed air serves numerous machines, air guns and pneumatic process equipment, the air leak survey has fixed the majority of large leaks</a:t>
            </a:r>
          </a:p>
          <a:p>
            <a:r>
              <a:rPr lang="en-GB" dirty="0"/>
              <a:t>Given the repairs already conducted onsite, it is likely that the air leakage will be around 5 - 10% of the total load. In industrial sites in the UK the typical amount of compressed air leakage ranges from 5% to 30%.</a:t>
            </a:r>
          </a:p>
          <a:p>
            <a:r>
              <a:rPr lang="en-GB" dirty="0"/>
              <a:t>We recommend that the air leak surveys be conduct on a regular basis at least once per year with ultra-sonic equipment being used to detect the leakages which is difficult to hear and that all leaks be identified and tagged with an estimate of the cost of leak and the cost of repair. </a:t>
            </a:r>
          </a:p>
          <a:p>
            <a:r>
              <a:rPr lang="en-GB" dirty="0"/>
              <a:t>Lastly 2 of the Compressors onsite are not VSD driven. Replacing these with new VSD driven unit will optimise the run speed and time of the compressor, saving between 20 to 50% in electricity consumption.</a:t>
            </a:r>
          </a:p>
          <a:p>
            <a:endParaRPr lang="en-GB" b="1" dirty="0">
              <a:solidFill>
                <a:srgbClr val="00B050"/>
              </a:solidFill>
            </a:endParaRPr>
          </a:p>
          <a:p>
            <a:r>
              <a:rPr lang="en-GB" b="1" dirty="0">
                <a:solidFill>
                  <a:srgbClr val="00B050"/>
                </a:solidFill>
              </a:rPr>
              <a:t>5. Main Boilers Refurbishment and Install </a:t>
            </a:r>
            <a:endParaRPr lang="en-GB" dirty="0"/>
          </a:p>
          <a:p>
            <a:r>
              <a:rPr lang="en-GB" dirty="0"/>
              <a:t>The existing boilers were installed circa 1997, they are still running with their original burners although these have had a minor upgrade (VSD installed on the Fan Motors). </a:t>
            </a:r>
          </a:p>
          <a:p>
            <a:r>
              <a:rPr lang="en-GB" dirty="0"/>
              <a:t>Burner technology and control has advance significantly in the last 27 years with reduction in fuel consumption by 7-12% over traditional systems, this is done using Exhaust Gas Analysers (EGA). These system offers enhanced monitoring of flue gases produced during a combustion process. Six gases can be measured at any one time including O2, CO2, CO, NO and SO2 or NO2. The system is able to make minor adjustments to the combustion configuration when needed. These system don’t just burn more efficient but cleaner too .</a:t>
            </a:r>
          </a:p>
          <a:p>
            <a:r>
              <a:rPr lang="en-GB" dirty="0"/>
              <a:t>There is no heat recovery economiser on the boiler flues, waste heat goes straight to atmosphere and could be used to pre-heat mains softened make-up water to </a:t>
            </a:r>
            <a:r>
              <a:rPr lang="en-GB" dirty="0" err="1"/>
              <a:t>Hotwell</a:t>
            </a:r>
            <a:r>
              <a:rPr lang="en-GB" dirty="0"/>
              <a:t>. By recovering waste heat, an economizer can often reduce fuel requirements by 5% to 10% </a:t>
            </a:r>
          </a:p>
          <a:p>
            <a:r>
              <a:rPr lang="en-GB" dirty="0"/>
              <a:t> </a:t>
            </a:r>
          </a:p>
        </p:txBody>
      </p:sp>
    </p:spTree>
    <p:extLst>
      <p:ext uri="{BB962C8B-B14F-4D97-AF65-F5344CB8AC3E}">
        <p14:creationId xmlns:p14="http://schemas.microsoft.com/office/powerpoint/2010/main" val="474971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7076" y="157941"/>
            <a:ext cx="11618249" cy="7017306"/>
          </a:xfrm>
          <a:prstGeom prst="rect">
            <a:avLst/>
          </a:prstGeom>
          <a:noFill/>
        </p:spPr>
        <p:txBody>
          <a:bodyPr wrap="square" rtlCol="0">
            <a:spAutoFit/>
          </a:bodyPr>
          <a:lstStyle/>
          <a:p>
            <a:r>
              <a:rPr lang="en-GB" b="1" dirty="0">
                <a:solidFill>
                  <a:srgbClr val="00B050"/>
                </a:solidFill>
              </a:rPr>
              <a:t>6. LED Lighting Upgrade</a:t>
            </a:r>
          </a:p>
          <a:p>
            <a:r>
              <a:rPr lang="en-GB" dirty="0"/>
              <a:t>The site has a significant amount of lighting, with an ongoing program to replace all HID and Fluorescent lights with LEDs. This project is nearing completion. It is recommended that the program of LED Upgrades be continued and if possible accelerated. </a:t>
            </a:r>
          </a:p>
          <a:p>
            <a:endParaRPr lang="en-GB" b="1" dirty="0">
              <a:solidFill>
                <a:srgbClr val="00B050"/>
              </a:solidFill>
            </a:endParaRPr>
          </a:p>
          <a:p>
            <a:r>
              <a:rPr lang="en-GB" b="1" dirty="0">
                <a:solidFill>
                  <a:srgbClr val="00B050"/>
                </a:solidFill>
              </a:rPr>
              <a:t>7. EC Fans Upgrade on Extractors</a:t>
            </a:r>
          </a:p>
          <a:p>
            <a:r>
              <a:rPr lang="en-GB" dirty="0"/>
              <a:t>The site has 3 large extractors. These have centrifugal driven by 18.5 KW motor coupled with VSDs. The system is under strain as the fans have to suck contaminated air through a water filtration system. The VSD are at least 12 years old and installed outside and exposed to the elements.  EC fans are electronically commutated fans that have a built-in speed controller and can adjust their speed according to the demand. AC fans are alternating current fans that run at a fixed speed and need an external controller to vary their speed. They are more energy efficient, as they use less power for the same amount of air flow, typically EC fans are 80-90% efficient, vs AC fans are 60 – 75% efficient. EC fans have been found to be 18% more efficient than a VSD and normal AC motor arrangement. VSDs have a life span of 12 to 15 years and It is recommended that the 4 unit be upgrade with EC Fans. If EC fans were used to retrofit the current extractors assuming all 4 motors are 18.5kW, and assuming a run time of 2,860 hour per year this would equate to over 49,100 kWh.</a:t>
            </a:r>
          </a:p>
          <a:p>
            <a:endParaRPr lang="en-GB" dirty="0"/>
          </a:p>
          <a:p>
            <a:r>
              <a:rPr lang="en-GB" b="1" dirty="0">
                <a:solidFill>
                  <a:srgbClr val="00B050"/>
                </a:solidFill>
              </a:rPr>
              <a:t>8. Network Circulation Pumps Replacement</a:t>
            </a:r>
            <a:endParaRPr lang="en-GB" dirty="0"/>
          </a:p>
          <a:p>
            <a:r>
              <a:rPr lang="en-GB" dirty="0"/>
              <a:t>The main pumps in the Boiler house are now almost 30 years old, they have been replaced and refurbished over the years but essentially, they are the same design, whilst pump technology has come a long way in 30 years. Pump heads can now easily be designed for optimum flows using computer aided design. However, the real advances have been in motor design and although these were upgrade 12 years ago, technology has moved on. Traditional induction motors (IM), have inherent drawbacks that arise from its asynchronous speed – such as rotor heating losses, which decrease efficiency and component and bearing lifetime. new IE5 synchronous reluctance (</a:t>
            </a:r>
            <a:r>
              <a:rPr lang="en-GB" dirty="0" err="1"/>
              <a:t>SynRM</a:t>
            </a:r>
            <a:r>
              <a:rPr lang="en-GB" dirty="0"/>
              <a:t>) motors, however, deliver ultra-premium energy efficiency, which is a new level of efficiency defined by the IEC. </a:t>
            </a:r>
          </a:p>
          <a:p>
            <a:endParaRPr lang="en-GB" dirty="0"/>
          </a:p>
        </p:txBody>
      </p:sp>
    </p:spTree>
    <p:extLst>
      <p:ext uri="{BB962C8B-B14F-4D97-AF65-F5344CB8AC3E}">
        <p14:creationId xmlns:p14="http://schemas.microsoft.com/office/powerpoint/2010/main" val="2297565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1248B5-1D3D-4E9C-8787-EBD2FCF5A634}"/>
              </a:ext>
            </a:extLst>
          </p:cNvPr>
          <p:cNvSpPr txBox="1"/>
          <p:nvPr/>
        </p:nvSpPr>
        <p:spPr>
          <a:xfrm>
            <a:off x="333374" y="151537"/>
            <a:ext cx="11534775" cy="6740307"/>
          </a:xfrm>
          <a:prstGeom prst="rect">
            <a:avLst/>
          </a:prstGeom>
          <a:noFill/>
        </p:spPr>
        <p:txBody>
          <a:bodyPr wrap="square">
            <a:spAutoFit/>
          </a:bodyPr>
          <a:lstStyle/>
          <a:p>
            <a:r>
              <a:rPr lang="en-GB" dirty="0"/>
              <a:t>VSDs also have a limited life of 12 to 15 years, it is therefore recommended that the pumps and motors be completely replaced with modern equivalents, these can also be sized based on actual need possibly leading to a reduction in motor size for the same flow rate. Calculation based on a 26 kW motor size. </a:t>
            </a:r>
          </a:p>
          <a:p>
            <a:endParaRPr lang="en-GB" dirty="0"/>
          </a:p>
          <a:p>
            <a:r>
              <a:rPr lang="en-GB" b="1" dirty="0">
                <a:solidFill>
                  <a:srgbClr val="00B050"/>
                </a:solidFill>
              </a:rPr>
              <a:t>9. De-stratification Fans </a:t>
            </a:r>
            <a:endParaRPr lang="en-GB" dirty="0"/>
          </a:p>
          <a:p>
            <a:r>
              <a:rPr lang="en-GB" dirty="0"/>
              <a:t>De-stratification fans are specifically designed to lower the fuel consumption of space heating systems and at the same time, improve comfort levels. The displacement of warm air from the roof void down into the working zone converts wasted heat into useful heat reducing fuel consumption as much as 15% depending upon the building height. </a:t>
            </a:r>
          </a:p>
          <a:p>
            <a:r>
              <a:rPr lang="en-GB" dirty="0"/>
              <a:t>An additional benefit is the ability of the fans to enhance comfort levels by creating a uniform pattern of heat throughout the area within which they are installed. Automatic thermostatic controls prohibit fan operation until the roof space temperature reaches a pre-determined level. Given the ceiling mounted heating system relies on radiant heat requiring the heat network to run at higher temperatures these fans should be particularly effective onsite </a:t>
            </a:r>
          </a:p>
          <a:p>
            <a:r>
              <a:rPr lang="en-GB" dirty="0"/>
              <a:t>The site has already deployed some de-stratification fans and it is recommended that these be installed in all suitable work areas to help reduce heating requirements. </a:t>
            </a:r>
          </a:p>
          <a:p>
            <a:endParaRPr lang="en-GB" dirty="0"/>
          </a:p>
          <a:p>
            <a:r>
              <a:rPr lang="en-GB" b="1" dirty="0">
                <a:solidFill>
                  <a:srgbClr val="00B050"/>
                </a:solidFill>
              </a:rPr>
              <a:t>10. Install Solar PV</a:t>
            </a:r>
            <a:endParaRPr lang="en-GB" dirty="0"/>
          </a:p>
          <a:p>
            <a:r>
              <a:rPr lang="en-GB" dirty="0"/>
              <a:t>The building roof areas for two buildings have approximately 7200 m2 of roof available. If the structure of the roof is found to be strong enough, and we assume 80% coverage allowing for walkways etc. then it should be possible to install a solar PV installation of approximately 1,440 </a:t>
            </a:r>
            <a:r>
              <a:rPr lang="en-GB" dirty="0" err="1"/>
              <a:t>kWp</a:t>
            </a:r>
            <a:r>
              <a:rPr lang="en-GB" dirty="0"/>
              <a:t>. A total of 1,231 MWh per year on average might be obtainable by this means.</a:t>
            </a:r>
          </a:p>
          <a:p>
            <a:r>
              <a:rPr lang="en-GB" dirty="0"/>
              <a:t>It should be noted that peak generation capacity of a solar PV system is during the middle of the day and during the summer may exceed maximum usage of the site and at weekends meaning there will be significant export to the grid, it is highly recommended that any solar PV system be installed in conjunction with an onsite battery. </a:t>
            </a:r>
          </a:p>
          <a:p>
            <a:r>
              <a:rPr lang="en-GB" dirty="0"/>
              <a:t>This project has been initiated in 2025.</a:t>
            </a:r>
          </a:p>
        </p:txBody>
      </p:sp>
    </p:spTree>
    <p:extLst>
      <p:ext uri="{BB962C8B-B14F-4D97-AF65-F5344CB8AC3E}">
        <p14:creationId xmlns:p14="http://schemas.microsoft.com/office/powerpoint/2010/main" val="17081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8A9C6FC905A84FB3876762FB7E1D86" ma:contentTypeVersion="15" ma:contentTypeDescription="Create a new document." ma:contentTypeScope="" ma:versionID="abbb6936a58d9d813ea32ca1fb97adb7">
  <xsd:schema xmlns:xsd="http://www.w3.org/2001/XMLSchema" xmlns:xs="http://www.w3.org/2001/XMLSchema" xmlns:p="http://schemas.microsoft.com/office/2006/metadata/properties" xmlns:ns2="4d536ccb-b14a-4ea0-b1e3-f942d5f494ca" xmlns:ns3="497beaa7-7e17-4f9d-a5c7-4e605796919c" xmlns:ns4="5cd0ec07-c994-4aeb-a870-a876443f96a5" targetNamespace="http://schemas.microsoft.com/office/2006/metadata/properties" ma:root="true" ma:fieldsID="feab8b26b847999a56fcb72e1bd64a85" ns2:_="" ns3:_="" ns4:_="">
    <xsd:import namespace="4d536ccb-b14a-4ea0-b1e3-f942d5f494ca"/>
    <xsd:import namespace="497beaa7-7e17-4f9d-a5c7-4e605796919c"/>
    <xsd:import namespace="5cd0ec07-c994-4aeb-a870-a876443f96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4: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36ccb-b14a-4ea0-b1e3-f942d5f494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97beaa7-7e17-4f9d-a5c7-4e605796919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bf2b975-0034-4da6-bed2-ddb9f49c066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d0ec07-c994-4aeb-a870-a876443f96a5"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db418ad6-e9cf-46a1-ad02-5bb67b6bc43c}" ma:internalName="TaxCatchAll" ma:showField="CatchAllData" ma:web="5cd0ec07-c994-4aeb-a870-a876443f96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4B7913-5B3A-4784-A3B1-F00241F6C105}">
  <ds:schemaRefs>
    <ds:schemaRef ds:uri="http://schemas.microsoft.com/sharepoint/v3/contenttype/forms"/>
  </ds:schemaRefs>
</ds:datastoreItem>
</file>

<file path=customXml/itemProps2.xml><?xml version="1.0" encoding="utf-8"?>
<ds:datastoreItem xmlns:ds="http://schemas.openxmlformats.org/officeDocument/2006/customXml" ds:itemID="{57C5EABD-D596-4643-9B57-2D71F177FDD5}">
  <ds:schemaRefs>
    <ds:schemaRef ds:uri="497beaa7-7e17-4f9d-a5c7-4e605796919c"/>
    <ds:schemaRef ds:uri="4d536ccb-b14a-4ea0-b1e3-f942d5f494ca"/>
    <ds:schemaRef ds:uri="5cd0ec07-c994-4aeb-a870-a876443f96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66</TotalTime>
  <Words>1527</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StandardAero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Stonier, Jess</dc:creator>
  <cp:lastModifiedBy>Stonier, Jess</cp:lastModifiedBy>
  <cp:revision>6</cp:revision>
  <dcterms:created xsi:type="dcterms:W3CDTF">2024-09-26T11:01:26Z</dcterms:created>
  <dcterms:modified xsi:type="dcterms:W3CDTF">2025-01-15T10:50:16Z</dcterms:modified>
</cp:coreProperties>
</file>